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notesMasterIdLst>
    <p:notesMasterId r:id="rId6"/>
  </p:notesMasterIdLst>
  <p:sldIdLst>
    <p:sldId id="257" r:id="rId2"/>
    <p:sldId id="256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8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76" y="2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E8693C-6776-473E-B522-1351F299128D}" type="datetimeFigureOut">
              <a:rPr lang="en-US" smtClean="0"/>
              <a:pPr/>
              <a:t>5/17/23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97A174-F40A-4A73-B503-069010D87A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193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7A174-F40A-4A73-B503-069010D87AA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980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7A174-F40A-4A73-B503-069010D87AA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16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65200" y="1752601"/>
            <a:ext cx="10363200" cy="618531"/>
          </a:xfrm>
        </p:spPr>
        <p:txBody>
          <a:bodyPr anchor="t">
            <a:normAutofit/>
          </a:bodyPr>
          <a:lstStyle>
            <a:lvl1pPr algn="l">
              <a:defRPr sz="36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03844" y="3810000"/>
            <a:ext cx="10363200" cy="2133600"/>
          </a:xfrm>
        </p:spPr>
        <p:txBody>
          <a:bodyPr>
            <a:normAutofit/>
          </a:bodyPr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200" b="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Presenter Name, Title, Code or Organization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016000" y="2414650"/>
            <a:ext cx="1016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 userDrawn="1"/>
        </p:nvSpPr>
        <p:spPr>
          <a:xfrm>
            <a:off x="1422400" y="125241"/>
            <a:ext cx="9448800" cy="8653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prstClr val="black"/>
                </a:solidFill>
                <a:latin typeface="Calibri"/>
              </a:rPr>
              <a:t>JPSS Ground Project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965200" y="2514600"/>
            <a:ext cx="10363200" cy="533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133760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994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9753600" cy="758952"/>
          </a:xfrm>
          <a:prstGeom prst="rect">
            <a:avLst/>
          </a:prstGeom>
        </p:spPr>
        <p:txBody>
          <a:bodyPr/>
          <a:lstStyle>
            <a:lvl1pPr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 sz="1200" b="1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Calibri"/>
              </a:defRPr>
            </a:lvl1pPr>
          </a:lstStyle>
          <a:p>
            <a:pPr>
              <a:defRPr/>
            </a:pPr>
            <a:fld id="{DE60C254-91C7-427E-AAEB-6D723D07AB6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862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F620-02B5-4A7E-AD1A-69B9CB29315C}" type="datetime1">
              <a:rPr lang="en-US" smtClean="0"/>
              <a:pPr/>
              <a:t>5/17/23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73A33-F3C5-464B-BC0B-2A2BE16AB6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711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219200"/>
            <a:ext cx="11582400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47000">
                <a:srgbClr val="2661AA"/>
              </a:gs>
              <a:gs pos="0">
                <a:srgbClr val="FFFFFF"/>
              </a:gs>
            </a:gsLst>
            <a:lin ang="17820000" scaled="0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914400">
              <a:defRPr/>
            </a:pPr>
            <a:endParaRPr lang="en-US" sz="1800">
              <a:solidFill>
                <a:prstClr val="black"/>
              </a:solidFill>
              <a:latin typeface="Calibri"/>
              <a:ea typeface="ＭＳ Ｐゴシック" pitchFamily="-108" charset="-128"/>
            </a:endParaRP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0" y="1066800"/>
            <a:ext cx="12192000" cy="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defTabSz="914400" eaLnBrk="0" hangingPunct="0">
              <a:defRPr/>
            </a:pPr>
            <a:endParaRPr lang="en-US" sz="1800" dirty="0">
              <a:solidFill>
                <a:prstClr val="black"/>
              </a:solidFill>
              <a:latin typeface="Calibri"/>
              <a:cs typeface="ＭＳ Ｐゴシック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871201" y="201369"/>
            <a:ext cx="977260" cy="731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" rotWithShape="0">
              <a:prstClr val="black">
                <a:alpha val="43000"/>
              </a:prstClr>
            </a:outerShdw>
          </a:effec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45197" y="228873"/>
            <a:ext cx="1177203" cy="731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22400" y="125241"/>
            <a:ext cx="9448800" cy="8653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721600" y="5486400"/>
            <a:ext cx="345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99636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irectreadout.sci.gsfc.nasa.gov/?id=softwar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directreadout.sci.gsfc.nasa.gov/?id=dspContent&amp;cid=273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irectreadout.sci.gsfc.nasa.gov/?id=dspContent&amp;cid=273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directreadout.sci.gsfc.nasa.gov/?id=global_view_liv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72FA8-EDC4-7A45-835A-E027BD8B35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NOAA HRD User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0934B3-2B75-444A-BCFD-C34091A6FA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DRL Update 5-17-23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Kelvin Brentzel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777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632030" y="129076"/>
            <a:ext cx="8657864" cy="76041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DRL’s NOAA-21 HRD Post-Launch Update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7220" y="1616591"/>
            <a:ext cx="10812780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DRL delivered 3mos before launch all user-required information and software necessary to acquire this new HRD signal and produce mission-specified-formatted L0 products and </a:t>
            </a:r>
            <a:r>
              <a:rPr lang="en-US" dirty="0" err="1"/>
              <a:t>quicklook</a:t>
            </a:r>
            <a:r>
              <a:rPr lang="en-US" dirty="0"/>
              <a:t> (real-time) is available at: </a:t>
            </a:r>
            <a:r>
              <a:rPr lang="en-US" dirty="0">
                <a:hlinkClick r:id="rId3"/>
              </a:rPr>
              <a:t>https://directreadout.sci.gsfc.nasa.gov/?id=software</a:t>
            </a:r>
            <a:endParaRPr lang="en-US" dirty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DRL is working closely with the broader user community to address their needs in collaboration/corroboration with the commercial system providers and integrators.  Mission-sanctioned documents and data sets are accessible at: </a:t>
            </a:r>
            <a:r>
              <a:rPr lang="en-US" dirty="0">
                <a:hlinkClick r:id="rId4"/>
              </a:rPr>
              <a:t>https://directreadout.sci.gsfc.nasa.gov/?id=dspContent&amp;cid=273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Since launch DRL Team has been closely measuring and characterizing the characteristics of the new (NG platform) HRD signal, </a:t>
            </a:r>
            <a:r>
              <a:rPr lang="en-US"/>
              <a:t>and interfacing </a:t>
            </a:r>
            <a:r>
              <a:rPr lang="en-US" dirty="0"/>
              <a:t>with both JPSS Flight and Ground Teams.  It is believed that everyone is pleased with this new performance that accommodates more data with more positive margin – thank you JPSS Team (flight and ground)!</a:t>
            </a:r>
          </a:p>
          <a:p>
            <a:r>
              <a:rPr lang="en-US" dirty="0"/>
              <a:t>Note: the JPSS-2 HRD Commissioning Report will be provided soon…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074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632030" y="129076"/>
            <a:ext cx="8657864" cy="7604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DRL’s J3 HRD Prelaunch Update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7220" y="1616591"/>
            <a:ext cx="1081278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DRL continues to work closely with JPSS Ground Project System Engineering, GRAVITE, and NOAA/OSPO SMEs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DRL is working with both JPSS-3 (J3) Flight and Ground Project-designated SMEs as well as commercial sector to develop representative HRD processor. The team has implemented an HRD preprocessor approach to be located at the spacecraft during I&amp;T, which will serve as an evaluation platform for the future software that will be made available to the public.  Additionally, preliminary documents and data sets will be accessible at: </a:t>
            </a:r>
            <a:r>
              <a:rPr lang="en-US" dirty="0">
                <a:hlinkClick r:id="rId3"/>
              </a:rPr>
              <a:t>https://directreadout.sci.gsfc.nasa.gov/?id=dspContent&amp;cid=273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DRL extends (as always) an open-door policy for commercial access to the Global View Testbed environment for their JPSS-3 readiness, whereby vendors may have technical interchange and optionally evaluate their processing elements on location by utilizing the technical information, data sets and signal processing environment. </a:t>
            </a:r>
            <a:r>
              <a:rPr lang="en-US" dirty="0">
                <a:hlinkClick r:id="rId4"/>
              </a:rPr>
              <a:t>https://directreadout.sci.gsfc.nasa.gov/?id=global_view_live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705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5" name="Straight Connector 95"/>
          <p:cNvCxnSpPr>
            <a:cxnSpLocks noChangeShapeType="1"/>
          </p:cNvCxnSpPr>
          <p:nvPr/>
        </p:nvCxnSpPr>
        <p:spPr bwMode="auto">
          <a:xfrm rot="10800000" flipV="1">
            <a:off x="-720969" y="4722813"/>
            <a:ext cx="228600" cy="150812"/>
          </a:xfrm>
          <a:prstGeom prst="line">
            <a:avLst/>
          </a:prstGeom>
          <a:noFill/>
          <a:ln w="9525" algn="ctr">
            <a:noFill/>
            <a:round/>
            <a:headEnd/>
            <a:tailEnd/>
          </a:ln>
        </p:spPr>
      </p:cxn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7A09342-28A0-624E-B015-93750B6808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983955"/>
              </p:ext>
            </p:extLst>
          </p:nvPr>
        </p:nvGraphicFramePr>
        <p:xfrm>
          <a:off x="280736" y="1075210"/>
          <a:ext cx="11678652" cy="571077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892884">
                  <a:extLst>
                    <a:ext uri="{9D8B030D-6E8A-4147-A177-3AD203B41FA5}">
                      <a16:colId xmlns:a16="http://schemas.microsoft.com/office/drawing/2014/main" val="2799362947"/>
                    </a:ext>
                  </a:extLst>
                </a:gridCol>
                <a:gridCol w="3892884">
                  <a:extLst>
                    <a:ext uri="{9D8B030D-6E8A-4147-A177-3AD203B41FA5}">
                      <a16:colId xmlns:a16="http://schemas.microsoft.com/office/drawing/2014/main" val="3909729496"/>
                    </a:ext>
                  </a:extLst>
                </a:gridCol>
                <a:gridCol w="3892884">
                  <a:extLst>
                    <a:ext uri="{9D8B030D-6E8A-4147-A177-3AD203B41FA5}">
                      <a16:colId xmlns:a16="http://schemas.microsoft.com/office/drawing/2014/main" val="1628578164"/>
                    </a:ext>
                  </a:extLst>
                </a:gridCol>
              </a:tblGrid>
              <a:tr h="43854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JPSS1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JPSS2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Spacecraft to DBS X-Band HRD Downlink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976059"/>
                  </a:ext>
                </a:extLst>
              </a:tr>
              <a:tr h="332237">
                <a:tc>
                  <a:txBody>
                    <a:bodyPr/>
                    <a:lstStyle/>
                    <a:p>
                      <a:r>
                        <a:rPr lang="en-US" sz="1200" dirty="0"/>
                        <a:t>Center Frequency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7812 MHz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7812 MHz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4505827"/>
                  </a:ext>
                </a:extLst>
              </a:tr>
              <a:tr h="332237">
                <a:tc>
                  <a:txBody>
                    <a:bodyPr/>
                    <a:lstStyle/>
                    <a:p>
                      <a:r>
                        <a:rPr lang="en-US" sz="1200" dirty="0"/>
                        <a:t>Rate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15 </a:t>
                      </a:r>
                      <a:r>
                        <a:rPr lang="en-US" sz="1200" dirty="0" err="1"/>
                        <a:t>Mbps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25 </a:t>
                      </a:r>
                      <a:r>
                        <a:rPr lang="en-US" sz="1200" dirty="0" err="1"/>
                        <a:t>Mbps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610459"/>
                  </a:ext>
                </a:extLst>
              </a:tr>
              <a:tr h="332237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Assigned Bandwidth (-20 dB)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30 MHz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50 MHz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445279"/>
                  </a:ext>
                </a:extLst>
              </a:tr>
              <a:tr h="332237">
                <a:tc>
                  <a:txBody>
                    <a:bodyPr/>
                    <a:lstStyle/>
                    <a:p>
                      <a:r>
                        <a:rPr lang="en-US" sz="1200" dirty="0"/>
                        <a:t>Bit error Rate(BER)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10-8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10-8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189263"/>
                  </a:ext>
                </a:extLst>
              </a:tr>
              <a:tr h="438549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PCM  Format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NRZ-M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NRZ-M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240905"/>
                  </a:ext>
                </a:extLst>
              </a:tr>
              <a:tr h="438549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Convolutional Coding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Rate 1/2 length 7.   G1 and G2-Invert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15Mbps I + 15 </a:t>
                      </a:r>
                      <a:r>
                        <a:rPr lang="en-US" sz="1200" dirty="0" err="1"/>
                        <a:t>Mbps</a:t>
                      </a:r>
                      <a:r>
                        <a:rPr lang="en-US" sz="1200" dirty="0"/>
                        <a:t> Q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25Mbps I + 25 </a:t>
                      </a:r>
                      <a:r>
                        <a:rPr lang="en-US" sz="1200" dirty="0" err="1"/>
                        <a:t>Mbps</a:t>
                      </a:r>
                      <a:r>
                        <a:rPr lang="en-US" sz="1200" dirty="0"/>
                        <a:t> Q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525015"/>
                  </a:ext>
                </a:extLst>
              </a:tr>
              <a:tr h="4385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Modulation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QPSK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OQPSK </a:t>
                      </a:r>
                      <a:r>
                        <a:rPr lang="en-US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Offset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Quadrature Phase Shift Keying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214155"/>
                  </a:ext>
                </a:extLst>
              </a:tr>
              <a:tr h="3322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Polarization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RHCP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RHCP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009252"/>
                  </a:ext>
                </a:extLst>
              </a:tr>
              <a:tr h="332237">
                <a:tc>
                  <a:txBody>
                    <a:bodyPr/>
                    <a:lstStyle/>
                    <a:p>
                      <a:r>
                        <a:rPr lang="en-US" sz="1200" dirty="0"/>
                        <a:t>Antennas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prime 1 redundant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1303965"/>
                  </a:ext>
                </a:extLst>
              </a:tr>
              <a:tr h="438549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Block Coding: </a:t>
                      </a:r>
                      <a:r>
                        <a:rPr lang="en-US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(255,223)</a:t>
                      </a: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Reed Solomon </a:t>
                      </a:r>
                      <a:r>
                        <a:rPr lang="en-US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RS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Interleave=4</a:t>
                      </a:r>
                    </a:p>
                    <a:p>
                      <a:r>
                        <a:rPr lang="en-US" sz="1200" dirty="0"/>
                        <a:t>4 x 32 = 128 Parity Bytes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Interleave=</a:t>
                      </a:r>
                      <a:r>
                        <a:rPr lang="en-US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dirty="0"/>
                        <a:t>5 x 32 = 160 Parity Bytes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143164"/>
                  </a:ext>
                </a:extLst>
              </a:tr>
              <a:tr h="332237">
                <a:tc>
                  <a:txBody>
                    <a:bodyPr/>
                    <a:lstStyle/>
                    <a:p>
                      <a:r>
                        <a:rPr lang="en-US" sz="1200" dirty="0"/>
                        <a:t>Information Field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 x 223 = 892 Bytes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x 223 = 1115 Bytes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038644"/>
                  </a:ext>
                </a:extLst>
              </a:tr>
              <a:tr h="438549">
                <a:tc>
                  <a:txBody>
                    <a:bodyPr/>
                    <a:lstStyle/>
                    <a:p>
                      <a:r>
                        <a:rPr lang="en-US" sz="1200" dirty="0"/>
                        <a:t>Power Level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7,8 Watt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Watt (end-of life)</a:t>
                      </a:r>
                    </a:p>
                    <a:p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351667"/>
                  </a:ext>
                </a:extLst>
              </a:tr>
              <a:tr h="641919">
                <a:tc>
                  <a:txBody>
                    <a:bodyPr/>
                    <a:lstStyle/>
                    <a:p>
                      <a:r>
                        <a:rPr lang="en-US" sz="1200" dirty="0"/>
                        <a:t>Antenna pattern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 degrees nadir coverage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See JPSS-1 HRD DBS RF ICD, App 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higher antenna gain at the edge</a:t>
                      </a:r>
                    </a:p>
                    <a:p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coverage provides partial compensation for the increased range loss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082580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DE95FA79-8D03-96FE-4EBF-ED43A6D4EC68}"/>
              </a:ext>
            </a:extLst>
          </p:cNvPr>
          <p:cNvSpPr txBox="1">
            <a:spLocks/>
          </p:cNvSpPr>
          <p:nvPr/>
        </p:nvSpPr>
        <p:spPr>
          <a:xfrm>
            <a:off x="1632030" y="129076"/>
            <a:ext cx="8657864" cy="7604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Backup:  It all works…</a:t>
            </a:r>
          </a:p>
        </p:txBody>
      </p:sp>
    </p:spTree>
    <p:extLst>
      <p:ext uri="{BB962C8B-B14F-4D97-AF65-F5344CB8AC3E}">
        <p14:creationId xmlns:p14="http://schemas.microsoft.com/office/powerpoint/2010/main" val="167481422"/>
      </p:ext>
    </p:extLst>
  </p:cSld>
  <p:clrMapOvr>
    <a:masterClrMapping/>
  </p:clrMapOvr>
</p:sld>
</file>

<file path=ppt/theme/theme1.xml><?xml version="1.0" encoding="utf-8"?>
<a:theme xmlns:a="http://schemas.openxmlformats.org/drawingml/2006/main" name="NPP ORT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1206</TotalTime>
  <Words>548</Words>
  <Application>Microsoft Macintosh PowerPoint</Application>
  <PresentationFormat>Widescreen</PresentationFormat>
  <Paragraphs>77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NPP ORT Master</vt:lpstr>
      <vt:lpstr>NOAA HRD User Group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Kannenberg, Robert K. (GSFC-606.3)[GLOBAL SCIENCE &amp; TECHNOLOGY INC]</dc:creator>
  <cp:lastModifiedBy>Brentzel, Kelvin W. (GSFC-619.0)[GLOBAL SCIENCE &amp; TECH INC]</cp:lastModifiedBy>
  <cp:revision>161</cp:revision>
  <dcterms:created xsi:type="dcterms:W3CDTF">2015-04-15T20:22:37Z</dcterms:created>
  <dcterms:modified xsi:type="dcterms:W3CDTF">2023-05-17T12:55:13Z</dcterms:modified>
</cp:coreProperties>
</file>